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8" r:id="rId1"/>
  </p:sldMasterIdLst>
  <p:sldIdLst>
    <p:sldId id="256" r:id="rId2"/>
    <p:sldId id="263" r:id="rId3"/>
    <p:sldId id="257" r:id="rId4"/>
    <p:sldId id="258" r:id="rId5"/>
    <p:sldId id="259" r:id="rId6"/>
    <p:sldId id="260" r:id="rId7"/>
    <p:sldId id="264" r:id="rId8"/>
    <p:sldId id="261"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57" d="100"/>
          <a:sy n="57" d="100"/>
        </p:scale>
        <p:origin x="77"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5E58-2B99-4837-A1D6-34CA23BE3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1593B-0EAB-404E-8F73-D3755CEE7C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980806-5F07-4999-9E54-B0B1F7178303}"/>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5" name="Footer Placeholder 4">
            <a:extLst>
              <a:ext uri="{FF2B5EF4-FFF2-40B4-BE49-F238E27FC236}">
                <a16:creationId xmlns:a16="http://schemas.microsoft.com/office/drawing/2014/main" id="{EA551804-41F1-4443-B0EB-36788FBCE5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2A5C0-A955-4C03-9BBD-A7E32AA8E41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906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F7B03-371E-4C3E-BDCE-BB7962398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EF9DEA-A52F-4CAE-AEAF-F8FDD2870E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419EB-0F17-44EB-AB4F-ECE07262369E}"/>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5" name="Footer Placeholder 4">
            <a:extLst>
              <a:ext uri="{FF2B5EF4-FFF2-40B4-BE49-F238E27FC236}">
                <a16:creationId xmlns:a16="http://schemas.microsoft.com/office/drawing/2014/main" id="{FC4D3416-5097-4D2E-B51B-41F811B48F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037EC4-10B6-474A-A297-FC3D2735934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102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191769-6922-4C07-9F19-771B4B710B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111A4B-F1DB-45CE-A191-87BAFBB707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AEB9A-33D5-432A-A814-D7154B38F5C9}"/>
              </a:ext>
            </a:extLst>
          </p:cNvPr>
          <p:cNvSpPr>
            <a:spLocks noGrp="1"/>
          </p:cNvSpPr>
          <p:nvPr>
            <p:ph type="dt" sz="half" idx="10"/>
          </p:nvPr>
        </p:nvSpPr>
        <p:spPr/>
        <p:txBody>
          <a:bodyPr/>
          <a:lstStyle/>
          <a:p>
            <a:fld id="{48A87A34-81AB-432B-8DAE-1953F412C126}" type="datetimeFigureOut">
              <a:rPr lang="en-US" smtClean="0"/>
              <a:pPr/>
              <a:t>8/8/2017</a:t>
            </a:fld>
            <a:endParaRPr lang="en-US" dirty="0"/>
          </a:p>
        </p:txBody>
      </p:sp>
      <p:sp>
        <p:nvSpPr>
          <p:cNvPr id="5" name="Footer Placeholder 4">
            <a:extLst>
              <a:ext uri="{FF2B5EF4-FFF2-40B4-BE49-F238E27FC236}">
                <a16:creationId xmlns:a16="http://schemas.microsoft.com/office/drawing/2014/main" id="{1AA93481-AEBD-4611-9130-DCC27E39D7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058537-4827-4192-912F-CAFF9D8C4F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876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402E-D0B8-4877-B0D4-90BA03E4A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97417E-15C7-48E4-97E1-41580B2356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42B0E-92A8-48B6-99E0-408FC6AB7FC7}"/>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5" name="Footer Placeholder 4">
            <a:extLst>
              <a:ext uri="{FF2B5EF4-FFF2-40B4-BE49-F238E27FC236}">
                <a16:creationId xmlns:a16="http://schemas.microsoft.com/office/drawing/2014/main" id="{32CDCE99-B415-48E6-BAD1-635C9D24F4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3F86F1-5E6B-4611-B1C0-2EF6C4A1FBD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582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6E5B-9B5B-4ED0-89E2-E2F27754AB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3F282-AABD-476D-9226-3BBAE90EC9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82B6F1-B653-47F0-BCBF-4F5EAE7021ED}"/>
              </a:ext>
            </a:extLst>
          </p:cNvPr>
          <p:cNvSpPr>
            <a:spLocks noGrp="1"/>
          </p:cNvSpPr>
          <p:nvPr>
            <p:ph type="dt" sz="half" idx="10"/>
          </p:nvPr>
        </p:nvSpPr>
        <p:spPr/>
        <p:txBody>
          <a:bodyPr/>
          <a:lstStyle/>
          <a:p>
            <a:fld id="{48A87A34-81AB-432B-8DAE-1953F412C126}" type="datetimeFigureOut">
              <a:rPr lang="en-US" smtClean="0"/>
              <a:pPr/>
              <a:t>8/8/2017</a:t>
            </a:fld>
            <a:endParaRPr lang="en-US" dirty="0"/>
          </a:p>
        </p:txBody>
      </p:sp>
      <p:sp>
        <p:nvSpPr>
          <p:cNvPr id="5" name="Footer Placeholder 4">
            <a:extLst>
              <a:ext uri="{FF2B5EF4-FFF2-40B4-BE49-F238E27FC236}">
                <a16:creationId xmlns:a16="http://schemas.microsoft.com/office/drawing/2014/main" id="{833C0FF0-DAB2-4A13-858D-C3E92B678A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D40EE0-4F3E-406E-A708-519D3508024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65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FFB0-652C-4DBC-B0D4-D3F955B76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AC4643-AE5C-4166-A5C9-C01B053C90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02C111-B109-464C-9B66-57F53B9A45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4C026A-8464-45A1-B9AB-BC0B9FA48724}"/>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6" name="Footer Placeholder 5">
            <a:extLst>
              <a:ext uri="{FF2B5EF4-FFF2-40B4-BE49-F238E27FC236}">
                <a16:creationId xmlns:a16="http://schemas.microsoft.com/office/drawing/2014/main" id="{41FA468E-24C0-4BEA-B39D-0C38C9C57C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781357-B281-4527-AE86-2753FA0AC22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718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8E33D-87D1-41D1-915E-752F1BCF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FDF889-6A8C-4EF7-BE09-30FC69B78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D09F0E-4B8D-4BF3-9BE6-E7851F0A2F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0CD257-79C6-4272-A64D-18422846C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87F62E-1D3C-48D6-8821-614E98B84A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293FF3-ED8E-405D-AB28-1772131F7CB9}"/>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8" name="Footer Placeholder 7">
            <a:extLst>
              <a:ext uri="{FF2B5EF4-FFF2-40B4-BE49-F238E27FC236}">
                <a16:creationId xmlns:a16="http://schemas.microsoft.com/office/drawing/2014/main" id="{FE92A6DE-F1E9-40DB-B0DD-1D77036D5C1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FE62AE8-F616-4EE3-A0E3-12BD1013D1B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311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B258-7665-44EB-9880-DE65B9D68C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E8C413-BF44-4458-A491-1CE8D3ED6DED}"/>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4" name="Footer Placeholder 3">
            <a:extLst>
              <a:ext uri="{FF2B5EF4-FFF2-40B4-BE49-F238E27FC236}">
                <a16:creationId xmlns:a16="http://schemas.microsoft.com/office/drawing/2014/main" id="{6B22A61C-6DFF-49C1-BB93-C612F709A1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EE91C2-D1AC-4964-803B-68D39DE4BED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163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8FABD-C0A7-4F4D-9673-C53F06B84E97}"/>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3" name="Footer Placeholder 2">
            <a:extLst>
              <a:ext uri="{FF2B5EF4-FFF2-40B4-BE49-F238E27FC236}">
                <a16:creationId xmlns:a16="http://schemas.microsoft.com/office/drawing/2014/main" id="{E24928FC-280B-41F7-BB75-4A667563D84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E825FF9-7060-4435-A5D0-A0242FEB2BE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004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8657E-856C-4B26-BE0B-DBA25E5A1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40BBF-C671-48F9-9F5D-0E72CC3575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2F2E23-9E9D-48EF-9429-87166ADEF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BF7BA6-F9A9-4212-946A-35AD3EA0BDDA}"/>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6" name="Footer Placeholder 5">
            <a:extLst>
              <a:ext uri="{FF2B5EF4-FFF2-40B4-BE49-F238E27FC236}">
                <a16:creationId xmlns:a16="http://schemas.microsoft.com/office/drawing/2014/main" id="{E49B3565-44B6-48C5-9555-3C921A94B9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D258C3-1BE1-412A-A0AB-673AA87FC04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906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27E1-0473-4637-B799-F93F474C6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547CBC-14AC-4519-896C-B8D9FDD9F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9E8D1C-86CF-42E1-8D6B-CF7FAAC58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5AA0F9-87CE-4BAC-91C1-D19E82E91996}"/>
              </a:ext>
            </a:extLst>
          </p:cNvPr>
          <p:cNvSpPr>
            <a:spLocks noGrp="1"/>
          </p:cNvSpPr>
          <p:nvPr>
            <p:ph type="dt" sz="half" idx="10"/>
          </p:nvPr>
        </p:nvSpPr>
        <p:spPr/>
        <p:txBody>
          <a:bodyPr/>
          <a:lstStyle/>
          <a:p>
            <a:fld id="{48A87A34-81AB-432B-8DAE-1953F412C126}" type="datetimeFigureOut">
              <a:rPr lang="en-US" smtClean="0"/>
              <a:t>8/8/2017</a:t>
            </a:fld>
            <a:endParaRPr lang="en-US" dirty="0"/>
          </a:p>
        </p:txBody>
      </p:sp>
      <p:sp>
        <p:nvSpPr>
          <p:cNvPr id="6" name="Footer Placeholder 5">
            <a:extLst>
              <a:ext uri="{FF2B5EF4-FFF2-40B4-BE49-F238E27FC236}">
                <a16:creationId xmlns:a16="http://schemas.microsoft.com/office/drawing/2014/main" id="{E876CEFF-DBC2-454C-AA21-8A6709350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2A4AB8-E17B-4F3B-BDA8-20FE455162C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034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B757AF-D178-478E-A59A-28D26185E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519106-D95E-4BE1-BB77-24B2942000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FD6CB6-9B2D-4038-85D8-C849347164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8/8/2017</a:t>
            </a:fld>
            <a:endParaRPr lang="en-US" dirty="0"/>
          </a:p>
        </p:txBody>
      </p:sp>
      <p:sp>
        <p:nvSpPr>
          <p:cNvPr id="5" name="Footer Placeholder 4">
            <a:extLst>
              <a:ext uri="{FF2B5EF4-FFF2-40B4-BE49-F238E27FC236}">
                <a16:creationId xmlns:a16="http://schemas.microsoft.com/office/drawing/2014/main" id="{E3838EA8-545A-40FE-98B2-6F3DEAEBB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041FCD7-545E-4F3E-983F-DA877E5F14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814282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683" y="3428999"/>
            <a:ext cx="9144000" cy="2312895"/>
          </a:xfrm>
        </p:spPr>
        <p:txBody>
          <a:bodyPr>
            <a:normAutofit/>
          </a:bodyPr>
          <a:lstStyle/>
          <a:p>
            <a:r>
              <a:rPr lang="en-US" sz="7200" b="1" dirty="0">
                <a:solidFill>
                  <a:schemeClr val="accent2"/>
                </a:solidFill>
              </a:rPr>
              <a:t>45-DAY BUDGET REVISE</a:t>
            </a:r>
            <a:br>
              <a:rPr lang="en-US" sz="7200" b="1" dirty="0">
                <a:solidFill>
                  <a:schemeClr val="accent2"/>
                </a:solidFill>
              </a:rPr>
            </a:br>
            <a:r>
              <a:rPr lang="en-US" sz="7200" b="1" dirty="0">
                <a:solidFill>
                  <a:schemeClr val="accent2"/>
                </a:solidFill>
              </a:rPr>
              <a:t>2017/2018</a:t>
            </a:r>
          </a:p>
        </p:txBody>
      </p:sp>
      <p:sp>
        <p:nvSpPr>
          <p:cNvPr id="3" name="Subtitle 2"/>
          <p:cNvSpPr>
            <a:spLocks noGrp="1"/>
          </p:cNvSpPr>
          <p:nvPr>
            <p:ph type="subTitle" idx="1"/>
          </p:nvPr>
        </p:nvSpPr>
        <p:spPr>
          <a:xfrm>
            <a:off x="1604683" y="699246"/>
            <a:ext cx="9144000" cy="2729753"/>
          </a:xfrm>
        </p:spPr>
        <p:txBody>
          <a:bodyPr/>
          <a:lstStyle/>
          <a:p>
            <a:pPr algn="r"/>
            <a:r>
              <a:rPr lang="en-US" sz="1800" dirty="0">
                <a:solidFill>
                  <a:schemeClr val="accent2"/>
                </a:solidFill>
                <a:effectLst>
                  <a:innerShdw blurRad="63500" dist="101600" dir="13500000">
                    <a:schemeClr val="accent2">
                      <a:lumMod val="50000"/>
                      <a:alpha val="50000"/>
                    </a:schemeClr>
                  </a:innerShdw>
                </a:effectLst>
              </a:rPr>
              <a:t>Amended on 8/8/2017</a:t>
            </a:r>
          </a:p>
          <a:p>
            <a:endParaRPr lang="en-US" dirty="0"/>
          </a:p>
          <a:p>
            <a:r>
              <a:rPr lang="en-US" sz="3200" dirty="0">
                <a:solidFill>
                  <a:schemeClr val="accent2"/>
                </a:solidFill>
              </a:rPr>
              <a:t>SIERRA COUNTY OFFICE OF EDUCATION</a:t>
            </a:r>
          </a:p>
          <a:p>
            <a:r>
              <a:rPr lang="en-US" sz="3200" dirty="0">
                <a:solidFill>
                  <a:schemeClr val="accent2"/>
                </a:solidFill>
              </a:rPr>
              <a:t>SIERRA-PLUMAS JOINT UNIFIED SCHOOL DISTRICT</a:t>
            </a:r>
          </a:p>
        </p:txBody>
      </p:sp>
      <p:sp>
        <p:nvSpPr>
          <p:cNvPr id="4" name="TextBox 3"/>
          <p:cNvSpPr txBox="1"/>
          <p:nvPr/>
        </p:nvSpPr>
        <p:spPr>
          <a:xfrm>
            <a:off x="278781" y="6322742"/>
            <a:ext cx="5129101" cy="369332"/>
          </a:xfrm>
          <a:prstGeom prst="rect">
            <a:avLst/>
          </a:prstGeom>
          <a:noFill/>
        </p:spPr>
        <p:txBody>
          <a:bodyPr wrap="square" rtlCol="0">
            <a:spAutoFit/>
          </a:bodyPr>
          <a:lstStyle/>
          <a:p>
            <a:r>
              <a:rPr lang="en-US" dirty="0"/>
              <a:t>Presented to the Governing Board on August 8, 2017</a:t>
            </a:r>
          </a:p>
        </p:txBody>
      </p:sp>
    </p:spTree>
    <p:extLst>
      <p:ext uri="{BB962C8B-B14F-4D97-AF65-F5344CB8AC3E}">
        <p14:creationId xmlns:p14="http://schemas.microsoft.com/office/powerpoint/2010/main" val="320684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45-Day Budget Revision?</a:t>
            </a:r>
          </a:p>
        </p:txBody>
      </p:sp>
      <p:sp>
        <p:nvSpPr>
          <p:cNvPr id="3" name="Content Placeholder 2"/>
          <p:cNvSpPr>
            <a:spLocks noGrp="1"/>
          </p:cNvSpPr>
          <p:nvPr>
            <p:ph idx="1"/>
          </p:nvPr>
        </p:nvSpPr>
        <p:spPr/>
        <p:txBody>
          <a:bodyPr/>
          <a:lstStyle/>
          <a:p>
            <a:r>
              <a:rPr lang="en-US" dirty="0"/>
              <a:t>Education Code Section 42127 (i)(4) states that not later than 45 days after the Governor signs the annual Budget Act, the school district shall make available for public review any revisions in revenues and expenditures that it has made to its budget to reflect the funding made available by that Budget Act.</a:t>
            </a:r>
          </a:p>
          <a:p>
            <a:r>
              <a:rPr lang="en-US" dirty="0"/>
              <a:t>The 2017/2018 State Budget was signed on 06/27/2017; therefore any revisions will be made available to the public by 08/11/2017.</a:t>
            </a:r>
          </a:p>
          <a:p>
            <a:r>
              <a:rPr lang="en-US" dirty="0"/>
              <a:t>The Sierra COE and Sierra-Plumas Joint USD made the revisions available on 08/08/2017.</a:t>
            </a:r>
          </a:p>
          <a:p>
            <a:endParaRPr lang="en-US" dirty="0"/>
          </a:p>
        </p:txBody>
      </p:sp>
    </p:spTree>
    <p:extLst>
      <p:ext uri="{BB962C8B-B14F-4D97-AF65-F5344CB8AC3E}">
        <p14:creationId xmlns:p14="http://schemas.microsoft.com/office/powerpoint/2010/main" val="268530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570" y="261965"/>
            <a:ext cx="4237635" cy="923330"/>
          </a:xfrm>
          <a:prstGeom prst="rect">
            <a:avLst/>
          </a:prstGeom>
          <a:noFill/>
        </p:spPr>
        <p:txBody>
          <a:bodyPr wrap="none" rtlCol="0">
            <a:spAutoFit/>
          </a:bodyPr>
          <a:lstStyle/>
          <a:p>
            <a:r>
              <a:rPr lang="en-US" dirty="0"/>
              <a:t>Where are we in the Budget Cycle?</a:t>
            </a:r>
          </a:p>
          <a:p>
            <a:r>
              <a:rPr lang="en-US" dirty="0"/>
              <a:t>SIERRA COE/SIERRA-PLUMAS JOINT USD</a:t>
            </a:r>
          </a:p>
          <a:p>
            <a:r>
              <a:rPr lang="en-US" dirty="0"/>
              <a:t>2017/18 ADOPTED BUDGET</a:t>
            </a:r>
          </a:p>
        </p:txBody>
      </p:sp>
      <p:sp>
        <p:nvSpPr>
          <p:cNvPr id="12" name="TextBox 11"/>
          <p:cNvSpPr txBox="1"/>
          <p:nvPr/>
        </p:nvSpPr>
        <p:spPr>
          <a:xfrm>
            <a:off x="5151569" y="2429768"/>
            <a:ext cx="3659010" cy="1938992"/>
          </a:xfrm>
          <a:prstGeom prst="rect">
            <a:avLst/>
          </a:prstGeom>
          <a:noFill/>
        </p:spPr>
        <p:txBody>
          <a:bodyPr wrap="square" rtlCol="0">
            <a:spAutoFit/>
          </a:bodyPr>
          <a:lstStyle/>
          <a:p>
            <a:pPr algn="ctr"/>
            <a:r>
              <a:rPr lang="en-US" sz="4000" b="1"/>
              <a:t>BUDGET/LCAP</a:t>
            </a:r>
          </a:p>
          <a:p>
            <a:pPr algn="ctr"/>
            <a:r>
              <a:rPr lang="en-US" sz="4000" b="1"/>
              <a:t>REPORTING</a:t>
            </a:r>
          </a:p>
          <a:p>
            <a:pPr algn="ctr"/>
            <a:r>
              <a:rPr lang="en-US" sz="4000" b="1"/>
              <a:t>CYCLE</a:t>
            </a:r>
            <a:endParaRPr lang="en-US" sz="4000" b="1" dirty="0"/>
          </a:p>
        </p:txBody>
      </p:sp>
      <p:sp>
        <p:nvSpPr>
          <p:cNvPr id="13" name="Octagon 12"/>
          <p:cNvSpPr/>
          <p:nvPr/>
        </p:nvSpPr>
        <p:spPr>
          <a:xfrm>
            <a:off x="5846469" y="446049"/>
            <a:ext cx="2163336" cy="1274595"/>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Adopted LCAP &amp; Budget (2017/18)</a:t>
            </a:r>
          </a:p>
          <a:p>
            <a:pPr algn="ctr"/>
            <a:endParaRPr lang="en-US" dirty="0"/>
          </a:p>
        </p:txBody>
      </p:sp>
      <p:sp>
        <p:nvSpPr>
          <p:cNvPr id="14" name="Octagon 13"/>
          <p:cNvSpPr/>
          <p:nvPr/>
        </p:nvSpPr>
        <p:spPr>
          <a:xfrm>
            <a:off x="2785537" y="3439126"/>
            <a:ext cx="1819823" cy="1108411"/>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Governor’s May Revise for 2018/19</a:t>
            </a:r>
          </a:p>
        </p:txBody>
      </p:sp>
      <p:sp>
        <p:nvSpPr>
          <p:cNvPr id="15" name="Octagon 14"/>
          <p:cNvSpPr/>
          <p:nvPr/>
        </p:nvSpPr>
        <p:spPr>
          <a:xfrm>
            <a:off x="7716714" y="4922746"/>
            <a:ext cx="2044035" cy="1225291"/>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Governor’s Budget Proposal for 2018/19</a:t>
            </a:r>
          </a:p>
        </p:txBody>
      </p:sp>
      <p:sp>
        <p:nvSpPr>
          <p:cNvPr id="17" name="Octagon 16"/>
          <p:cNvSpPr/>
          <p:nvPr/>
        </p:nvSpPr>
        <p:spPr>
          <a:xfrm>
            <a:off x="9335143" y="3399264"/>
            <a:ext cx="1996176" cy="1080325"/>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r>
              <a:rPr lang="en-US" baseline="30000" dirty="0"/>
              <a:t>st</a:t>
            </a:r>
            <a:r>
              <a:rPr lang="en-US" dirty="0"/>
              <a:t> Interim Budget Report 2017/18</a:t>
            </a:r>
          </a:p>
        </p:txBody>
      </p:sp>
      <p:sp>
        <p:nvSpPr>
          <p:cNvPr id="18" name="Octagon 17"/>
          <p:cNvSpPr/>
          <p:nvPr/>
        </p:nvSpPr>
        <p:spPr>
          <a:xfrm>
            <a:off x="4059151" y="4950893"/>
            <a:ext cx="1916807" cy="1262616"/>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r>
              <a:rPr lang="en-US" baseline="30000" dirty="0"/>
              <a:t>nd</a:t>
            </a:r>
            <a:r>
              <a:rPr lang="en-US" dirty="0"/>
              <a:t> Interim Budget Report 2017/18</a:t>
            </a:r>
          </a:p>
        </p:txBody>
      </p:sp>
      <p:sp>
        <p:nvSpPr>
          <p:cNvPr id="19" name="Octagon 18"/>
          <p:cNvSpPr/>
          <p:nvPr/>
        </p:nvSpPr>
        <p:spPr>
          <a:xfrm>
            <a:off x="2926145" y="1451134"/>
            <a:ext cx="1918465" cy="1199283"/>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Adopt LCAP &amp; Budget for 2018/19</a:t>
            </a:r>
          </a:p>
        </p:txBody>
      </p:sp>
      <p:sp>
        <p:nvSpPr>
          <p:cNvPr id="20" name="Octagon 19"/>
          <p:cNvSpPr/>
          <p:nvPr/>
        </p:nvSpPr>
        <p:spPr>
          <a:xfrm>
            <a:off x="9121231" y="1433079"/>
            <a:ext cx="1921730" cy="1126128"/>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Unaudited Actuals for 2016/17</a:t>
            </a:r>
          </a:p>
        </p:txBody>
      </p:sp>
      <p:sp>
        <p:nvSpPr>
          <p:cNvPr id="21" name="TextBox 20"/>
          <p:cNvSpPr txBox="1"/>
          <p:nvPr/>
        </p:nvSpPr>
        <p:spPr>
          <a:xfrm>
            <a:off x="9645805" y="433618"/>
            <a:ext cx="2395464" cy="523220"/>
          </a:xfrm>
          <a:prstGeom prst="rect">
            <a:avLst/>
          </a:prstGeom>
          <a:noFill/>
        </p:spPr>
        <p:txBody>
          <a:bodyPr wrap="none" rtlCol="0">
            <a:spAutoFit/>
          </a:bodyPr>
          <a:lstStyle/>
          <a:p>
            <a:r>
              <a:rPr lang="en-US" sz="2800" b="1" dirty="0">
                <a:solidFill>
                  <a:srgbClr val="FF0000"/>
                </a:solidFill>
              </a:rPr>
              <a:t>WE ARE HERE</a:t>
            </a:r>
          </a:p>
        </p:txBody>
      </p:sp>
      <p:cxnSp>
        <p:nvCxnSpPr>
          <p:cNvPr id="23" name="Straight Arrow Connector 22"/>
          <p:cNvCxnSpPr/>
          <p:nvPr/>
        </p:nvCxnSpPr>
        <p:spPr>
          <a:xfrm flipH="1">
            <a:off x="8720254" y="847493"/>
            <a:ext cx="769434" cy="58558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Right Arrow 31"/>
          <p:cNvSpPr/>
          <p:nvPr/>
        </p:nvSpPr>
        <p:spPr>
          <a:xfrm rot="19787160">
            <a:off x="4949707" y="1322047"/>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rot="17929851">
            <a:off x="3347122" y="2749407"/>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rot="13944229">
            <a:off x="3295444" y="4859436"/>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rot="10800000">
            <a:off x="6446047" y="5274413"/>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rot="7816714">
            <a:off x="9884133" y="4759316"/>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rot="4069601">
            <a:off x="9532490" y="2793131"/>
            <a:ext cx="6743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rot="1951751">
            <a:off x="8172093" y="1421580"/>
            <a:ext cx="67907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596792" y="1520589"/>
            <a:ext cx="1327415" cy="400110"/>
          </a:xfrm>
          <a:prstGeom prst="rect">
            <a:avLst/>
          </a:prstGeom>
          <a:noFill/>
        </p:spPr>
        <p:txBody>
          <a:bodyPr wrap="none" rtlCol="0">
            <a:spAutoFit/>
          </a:bodyPr>
          <a:lstStyle/>
          <a:p>
            <a:r>
              <a:rPr lang="en-US" sz="2000" dirty="0"/>
              <a:t>JUNE 2018</a:t>
            </a:r>
          </a:p>
        </p:txBody>
      </p:sp>
      <p:sp>
        <p:nvSpPr>
          <p:cNvPr id="41" name="Rectangle 40"/>
          <p:cNvSpPr/>
          <p:nvPr/>
        </p:nvSpPr>
        <p:spPr>
          <a:xfrm>
            <a:off x="1512729" y="3754760"/>
            <a:ext cx="1146083" cy="369332"/>
          </a:xfrm>
          <a:prstGeom prst="rect">
            <a:avLst/>
          </a:prstGeom>
        </p:spPr>
        <p:txBody>
          <a:bodyPr wrap="none">
            <a:spAutoFit/>
          </a:bodyPr>
          <a:lstStyle/>
          <a:p>
            <a:r>
              <a:rPr lang="en-US" dirty="0"/>
              <a:t>MAY 2018</a:t>
            </a:r>
          </a:p>
        </p:txBody>
      </p:sp>
      <p:sp>
        <p:nvSpPr>
          <p:cNvPr id="42" name="Rectangle 41"/>
          <p:cNvSpPr/>
          <p:nvPr/>
        </p:nvSpPr>
        <p:spPr>
          <a:xfrm>
            <a:off x="1973766" y="5788742"/>
            <a:ext cx="1615297" cy="369332"/>
          </a:xfrm>
          <a:prstGeom prst="rect">
            <a:avLst/>
          </a:prstGeom>
        </p:spPr>
        <p:txBody>
          <a:bodyPr wrap="square">
            <a:spAutoFit/>
          </a:bodyPr>
          <a:lstStyle/>
          <a:p>
            <a:r>
              <a:rPr lang="en-US" dirty="0"/>
              <a:t>MARCH 2018</a:t>
            </a:r>
          </a:p>
        </p:txBody>
      </p:sp>
      <p:sp>
        <p:nvSpPr>
          <p:cNvPr id="43" name="TextBox 42"/>
          <p:cNvSpPr txBox="1"/>
          <p:nvPr/>
        </p:nvSpPr>
        <p:spPr>
          <a:xfrm>
            <a:off x="9846565" y="5881552"/>
            <a:ext cx="1654940" cy="369332"/>
          </a:xfrm>
          <a:prstGeom prst="rect">
            <a:avLst/>
          </a:prstGeom>
          <a:noFill/>
        </p:spPr>
        <p:txBody>
          <a:bodyPr wrap="none" rtlCol="0">
            <a:spAutoFit/>
          </a:bodyPr>
          <a:lstStyle/>
          <a:p>
            <a:r>
              <a:rPr lang="en-US" dirty="0"/>
              <a:t>JANUARY 2018</a:t>
            </a:r>
          </a:p>
        </p:txBody>
      </p:sp>
      <p:sp>
        <p:nvSpPr>
          <p:cNvPr id="44" name="TextBox 43"/>
          <p:cNvSpPr txBox="1"/>
          <p:nvPr/>
        </p:nvSpPr>
        <p:spPr>
          <a:xfrm>
            <a:off x="10333231" y="2991723"/>
            <a:ext cx="1796326" cy="369332"/>
          </a:xfrm>
          <a:prstGeom prst="rect">
            <a:avLst/>
          </a:prstGeom>
          <a:noFill/>
        </p:spPr>
        <p:txBody>
          <a:bodyPr wrap="none" rtlCol="0">
            <a:spAutoFit/>
          </a:bodyPr>
          <a:lstStyle/>
          <a:p>
            <a:r>
              <a:rPr lang="en-US" dirty="0"/>
              <a:t>DECEMBER 2017</a:t>
            </a:r>
          </a:p>
        </p:txBody>
      </p:sp>
      <p:sp>
        <p:nvSpPr>
          <p:cNvPr id="45" name="TextBox 44"/>
          <p:cNvSpPr txBox="1"/>
          <p:nvPr/>
        </p:nvSpPr>
        <p:spPr>
          <a:xfrm>
            <a:off x="10167108" y="1083346"/>
            <a:ext cx="1890902" cy="369332"/>
          </a:xfrm>
          <a:prstGeom prst="rect">
            <a:avLst/>
          </a:prstGeom>
          <a:noFill/>
        </p:spPr>
        <p:txBody>
          <a:bodyPr wrap="none" rtlCol="0">
            <a:spAutoFit/>
          </a:bodyPr>
          <a:lstStyle/>
          <a:p>
            <a:r>
              <a:rPr lang="en-US" dirty="0"/>
              <a:t>SEPTEMBER 2017</a:t>
            </a:r>
          </a:p>
        </p:txBody>
      </p:sp>
      <p:sp>
        <p:nvSpPr>
          <p:cNvPr id="46" name="TextBox 45"/>
          <p:cNvSpPr txBox="1"/>
          <p:nvPr/>
        </p:nvSpPr>
        <p:spPr>
          <a:xfrm>
            <a:off x="7818490" y="64351"/>
            <a:ext cx="1386277" cy="646331"/>
          </a:xfrm>
          <a:prstGeom prst="rect">
            <a:avLst/>
          </a:prstGeom>
          <a:noFill/>
        </p:spPr>
        <p:txBody>
          <a:bodyPr wrap="none" rtlCol="0">
            <a:spAutoFit/>
          </a:bodyPr>
          <a:lstStyle/>
          <a:p>
            <a:r>
              <a:rPr lang="en-US" dirty="0"/>
              <a:t>EFFECTIVE</a:t>
            </a:r>
          </a:p>
          <a:p>
            <a:r>
              <a:rPr lang="en-US" dirty="0"/>
              <a:t> JULY 1, 2017</a:t>
            </a:r>
          </a:p>
        </p:txBody>
      </p:sp>
    </p:spTree>
    <p:extLst>
      <p:ext uri="{BB962C8B-B14F-4D97-AF65-F5344CB8AC3E}">
        <p14:creationId xmlns:p14="http://schemas.microsoft.com/office/powerpoint/2010/main" val="31936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One-Time Discretionary Funds</a:t>
            </a:r>
          </a:p>
        </p:txBody>
      </p:sp>
      <p:sp>
        <p:nvSpPr>
          <p:cNvPr id="3" name="Content Placeholder 2"/>
          <p:cNvSpPr>
            <a:spLocks noGrp="1"/>
          </p:cNvSpPr>
          <p:nvPr>
            <p:ph idx="1"/>
          </p:nvPr>
        </p:nvSpPr>
        <p:spPr/>
        <p:txBody>
          <a:bodyPr/>
          <a:lstStyle/>
          <a:p>
            <a:r>
              <a:rPr lang="en-US" dirty="0"/>
              <a:t>Departure from the Governor’s May Revision proposals to delay payment of these funds to LEAs until May 2019.</a:t>
            </a:r>
          </a:p>
          <a:p>
            <a:r>
              <a:rPr lang="en-US" dirty="0"/>
              <a:t>$147 per 16/17 P2 ADA</a:t>
            </a:r>
          </a:p>
          <a:p>
            <a:r>
              <a:rPr lang="en-US" dirty="0"/>
              <a:t>Intent is for these funds to be prioritized for Deferred Maintenance, Professional Development, Beginning Teacher induction, Instructional Materials, Technology Infrastructure and any other expenditure to support implementation of academic standards</a:t>
            </a:r>
          </a:p>
          <a:p>
            <a:r>
              <a:rPr lang="en-US" dirty="0"/>
              <a:t>Approximately:	</a:t>
            </a:r>
            <a:r>
              <a:rPr lang="en-US" b="1" dirty="0"/>
              <a:t>SCOE: $2,455	SPJUSD: $53,117</a:t>
            </a:r>
          </a:p>
        </p:txBody>
      </p:sp>
    </p:spTree>
    <p:extLst>
      <p:ext uri="{BB962C8B-B14F-4D97-AF65-F5344CB8AC3E}">
        <p14:creationId xmlns:p14="http://schemas.microsoft.com/office/powerpoint/2010/main" val="108268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McKinney-Vento (Homeless) Grant</a:t>
            </a:r>
            <a:br>
              <a:rPr lang="en-US" dirty="0"/>
            </a:br>
            <a:r>
              <a:rPr lang="en-US" sz="3600" dirty="0"/>
              <a:t>SIERRA COUNTY OFFICE OF EDUCATION</a:t>
            </a:r>
          </a:p>
        </p:txBody>
      </p:sp>
      <p:sp>
        <p:nvSpPr>
          <p:cNvPr id="3" name="Content Placeholder 2"/>
          <p:cNvSpPr>
            <a:spLocks noGrp="1"/>
          </p:cNvSpPr>
          <p:nvPr>
            <p:ph idx="1"/>
          </p:nvPr>
        </p:nvSpPr>
        <p:spPr/>
        <p:txBody>
          <a:bodyPr/>
          <a:lstStyle/>
          <a:p>
            <a:r>
              <a:rPr lang="en-US" dirty="0"/>
              <a:t>One-Time Grant Funds</a:t>
            </a:r>
          </a:p>
          <a:p>
            <a:r>
              <a:rPr lang="en-US" dirty="0"/>
              <a:t>Focus is to education countywide community members, school district homeless liaison, staff and principals on the needs and rights of homeless youth.</a:t>
            </a:r>
          </a:p>
          <a:p>
            <a:r>
              <a:rPr lang="en-US" dirty="0"/>
              <a:t>Increase collaboration with local non-profits and county services to better serve homeless youth.</a:t>
            </a:r>
          </a:p>
          <a:p>
            <a:r>
              <a:rPr lang="en-US" dirty="0"/>
              <a:t>Increase support of homeless youth by increasing services of psychologists and counselors</a:t>
            </a:r>
          </a:p>
        </p:txBody>
      </p:sp>
    </p:spTree>
    <p:extLst>
      <p:ext uri="{BB962C8B-B14F-4D97-AF65-F5344CB8AC3E}">
        <p14:creationId xmlns:p14="http://schemas.microsoft.com/office/powerpoint/2010/main" val="202848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McKinney-Vento (Homeless) Grant</a:t>
            </a:r>
          </a:p>
        </p:txBody>
      </p:sp>
      <p:sp>
        <p:nvSpPr>
          <p:cNvPr id="3" name="Content Placeholder 2"/>
          <p:cNvSpPr>
            <a:spLocks noGrp="1"/>
          </p:cNvSpPr>
          <p:nvPr>
            <p:ph idx="1"/>
          </p:nvPr>
        </p:nvSpPr>
        <p:spPr/>
        <p:txBody>
          <a:bodyPr/>
          <a:lstStyle/>
          <a:p>
            <a:r>
              <a:rPr lang="en-US" dirty="0"/>
              <a:t>Provide homework assistance, tutoring, supervision of educational activities of homeless children and youth.</a:t>
            </a:r>
          </a:p>
          <a:p>
            <a:r>
              <a:rPr lang="en-US" dirty="0"/>
              <a:t>Provide professional development to select liaisons to include travel &amp; attendance at the National Association for Homeless Youth scheduled in Chicago, IL conference – October 2017</a:t>
            </a:r>
          </a:p>
          <a:p>
            <a:r>
              <a:rPr lang="en-US" dirty="0"/>
              <a:t>Professional development to liaisons working with traumatized/dramatized youth. Heighten educators understanding and sensitivity to homeless youth needs.</a:t>
            </a:r>
          </a:p>
          <a:p>
            <a:r>
              <a:rPr lang="en-US" dirty="0"/>
              <a:t>New Grant Funding (Sierra COE):	</a:t>
            </a:r>
            <a:r>
              <a:rPr lang="en-US" b="1" dirty="0"/>
              <a:t>$37,638</a:t>
            </a:r>
          </a:p>
        </p:txBody>
      </p:sp>
    </p:spTree>
    <p:extLst>
      <p:ext uri="{BB962C8B-B14F-4D97-AF65-F5344CB8AC3E}">
        <p14:creationId xmlns:p14="http://schemas.microsoft.com/office/powerpoint/2010/main" val="127291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Scaling Up Multi-Tiered System of Support Statewide Grant (SUMS)</a:t>
            </a:r>
          </a:p>
        </p:txBody>
      </p:sp>
      <p:sp>
        <p:nvSpPr>
          <p:cNvPr id="3" name="Content Placeholder 2"/>
          <p:cNvSpPr>
            <a:spLocks noGrp="1"/>
          </p:cNvSpPr>
          <p:nvPr>
            <p:ph idx="1"/>
          </p:nvPr>
        </p:nvSpPr>
        <p:spPr>
          <a:xfrm>
            <a:off x="1092820" y="2442117"/>
            <a:ext cx="10260980" cy="3734846"/>
          </a:xfrm>
        </p:spPr>
        <p:txBody>
          <a:bodyPr/>
          <a:lstStyle/>
          <a:p>
            <a:r>
              <a:rPr lang="en-US" dirty="0"/>
              <a:t>Integrated multi-tiered system of standards based instruction, interventions, mental health, academic and behavioral support.</a:t>
            </a:r>
          </a:p>
          <a:p>
            <a:r>
              <a:rPr lang="en-US" dirty="0"/>
              <a:t>Provide strategies that support student success and inclusion.</a:t>
            </a:r>
          </a:p>
          <a:p>
            <a:r>
              <a:rPr lang="en-US" dirty="0"/>
              <a:t>Leverage &amp; coordinate multiple school &amp; community resources.</a:t>
            </a:r>
          </a:p>
          <a:p>
            <a:r>
              <a:rPr lang="en-US" dirty="0"/>
              <a:t>Grant is split 50/50 for LES &amp; LHS. </a:t>
            </a:r>
          </a:p>
          <a:p>
            <a:r>
              <a:rPr lang="en-US" dirty="0"/>
              <a:t>Grant will be awarded for a total of 4 fiscal years.</a:t>
            </a:r>
          </a:p>
          <a:p>
            <a:r>
              <a:rPr lang="en-US" dirty="0"/>
              <a:t>SPJUSD: 	</a:t>
            </a:r>
            <a:r>
              <a:rPr lang="en-US" b="1" dirty="0"/>
              <a:t>$10,000</a:t>
            </a:r>
          </a:p>
        </p:txBody>
      </p:sp>
      <p:sp>
        <p:nvSpPr>
          <p:cNvPr id="4" name="TextBox 3"/>
          <p:cNvSpPr txBox="1"/>
          <p:nvPr/>
        </p:nvSpPr>
        <p:spPr>
          <a:xfrm>
            <a:off x="838200" y="1774015"/>
            <a:ext cx="9723863" cy="584775"/>
          </a:xfrm>
          <a:prstGeom prst="rect">
            <a:avLst/>
          </a:prstGeom>
          <a:noFill/>
        </p:spPr>
        <p:txBody>
          <a:bodyPr wrap="square" rtlCol="0">
            <a:spAutoFit/>
          </a:bodyPr>
          <a:lstStyle/>
          <a:p>
            <a:r>
              <a:rPr lang="en-US" sz="3200" dirty="0"/>
              <a:t>SIERRA-PLUMAS JOINT UNIFIED SCHOOL DISTRICT</a:t>
            </a:r>
          </a:p>
        </p:txBody>
      </p:sp>
    </p:spTree>
    <p:extLst>
      <p:ext uri="{BB962C8B-B14F-4D97-AF65-F5344CB8AC3E}">
        <p14:creationId xmlns:p14="http://schemas.microsoft.com/office/powerpoint/2010/main" val="198926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8846"/>
          </a:xfrm>
        </p:spPr>
        <p:txBody>
          <a:bodyPr>
            <a:normAutofit/>
          </a:bodyPr>
          <a:lstStyle/>
          <a:p>
            <a:r>
              <a:rPr lang="en-US" dirty="0"/>
              <a:t>WHAT’S NEXT?</a:t>
            </a:r>
          </a:p>
        </p:txBody>
      </p:sp>
      <p:sp>
        <p:nvSpPr>
          <p:cNvPr id="3" name="Content Placeholder 2"/>
          <p:cNvSpPr>
            <a:spLocks noGrp="1"/>
          </p:cNvSpPr>
          <p:nvPr>
            <p:ph idx="1"/>
          </p:nvPr>
        </p:nvSpPr>
        <p:spPr>
          <a:xfrm>
            <a:off x="992458" y="1011586"/>
            <a:ext cx="10220441" cy="4006463"/>
          </a:xfrm>
        </p:spPr>
        <p:txBody>
          <a:bodyPr>
            <a:normAutofit/>
          </a:bodyPr>
          <a:lstStyle/>
          <a:p>
            <a:r>
              <a:rPr lang="en-US" dirty="0"/>
              <a:t>California’s revenues are fragile and volatile.</a:t>
            </a:r>
          </a:p>
          <a:p>
            <a:pPr lvl="1"/>
            <a:r>
              <a:rPr lang="en-US" dirty="0"/>
              <a:t>Dependent upon top 1% taxpayers, a group that is not growing.</a:t>
            </a:r>
          </a:p>
          <a:p>
            <a:r>
              <a:rPr lang="en-US" dirty="0"/>
              <a:t>The Governor’s Budget and forecast for the out years rely on California’s most volatile, least stable tax (capital gains) having back-to-back near record years.</a:t>
            </a:r>
          </a:p>
          <a:p>
            <a:r>
              <a:rPr lang="en-US" dirty="0"/>
              <a:t>The Budget this year from the Governor has more aggressive revenue assumptions and carries more risk. He assumes no recession over the next 3 years.</a:t>
            </a:r>
          </a:p>
          <a:p>
            <a:r>
              <a:rPr lang="en-US" dirty="0"/>
              <a:t>Adjustments may be necessary as actual revenues evolve.</a:t>
            </a:r>
          </a:p>
          <a:p>
            <a:pPr marL="0" indent="0">
              <a:buNone/>
            </a:pPr>
            <a:endParaRPr lang="en-US" dirty="0"/>
          </a:p>
          <a:p>
            <a:pPr marL="0" indent="0">
              <a:buNone/>
            </a:pPr>
            <a:endParaRPr lang="en-US" dirty="0"/>
          </a:p>
          <a:p>
            <a:pPr lvl="1"/>
            <a:endParaRPr lang="en-US" dirty="0"/>
          </a:p>
          <a:p>
            <a:endParaRPr lang="en-US" dirty="0"/>
          </a:p>
          <a:p>
            <a:endParaRPr lang="en-US" dirty="0"/>
          </a:p>
          <a:p>
            <a:pPr lvl="1"/>
            <a:endParaRPr lang="en-US" dirty="0"/>
          </a:p>
        </p:txBody>
      </p:sp>
      <p:sp>
        <p:nvSpPr>
          <p:cNvPr id="5" name="TextBox 4"/>
          <p:cNvSpPr txBox="1"/>
          <p:nvPr/>
        </p:nvSpPr>
        <p:spPr>
          <a:xfrm>
            <a:off x="838200" y="5018050"/>
            <a:ext cx="10374699" cy="1877437"/>
          </a:xfrm>
          <a:prstGeom prst="rect">
            <a:avLst/>
          </a:prstGeom>
          <a:noFill/>
        </p:spPr>
        <p:txBody>
          <a:bodyPr wrap="square" rtlCol="0">
            <a:spAutoFit/>
          </a:bodyPr>
          <a:lstStyle/>
          <a:p>
            <a:pPr algn="ctr"/>
            <a:r>
              <a:rPr lang="en-US" sz="4400" b="1" dirty="0"/>
              <a:t>Thank you</a:t>
            </a:r>
          </a:p>
          <a:p>
            <a:endParaRPr lang="en-US" dirty="0"/>
          </a:p>
          <a:p>
            <a:endParaRPr lang="en-US" dirty="0"/>
          </a:p>
          <a:p>
            <a:r>
              <a:rPr lang="en-US" sz="1400" dirty="0"/>
              <a:t>Prepared and presented by: Nona Griesert, Business Manager</a:t>
            </a:r>
          </a:p>
          <a:p>
            <a:endParaRPr lang="en-US" dirty="0"/>
          </a:p>
        </p:txBody>
      </p:sp>
    </p:spTree>
    <p:extLst>
      <p:ext uri="{BB962C8B-B14F-4D97-AF65-F5344CB8AC3E}">
        <p14:creationId xmlns:p14="http://schemas.microsoft.com/office/powerpoint/2010/main" val="982739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963</TotalTime>
  <Words>581</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45-DAY BUDGET REVISE 2017/2018</vt:lpstr>
      <vt:lpstr>What is a 45-Day Budget Revision?</vt:lpstr>
      <vt:lpstr>PowerPoint Presentation</vt:lpstr>
      <vt:lpstr>One-Time Discretionary Funds</vt:lpstr>
      <vt:lpstr>McKinney-Vento (Homeless) Grant SIERRA COUNTY OFFICE OF EDUCATION</vt:lpstr>
      <vt:lpstr>McKinney-Vento (Homeless) Grant</vt:lpstr>
      <vt:lpstr>Scaling Up Multi-Tiered System of Support Statewide Grant (SUMS)</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Nona Griesert</dc:creator>
  <cp:lastModifiedBy>Hannah</cp:lastModifiedBy>
  <cp:revision>30</cp:revision>
  <cp:lastPrinted>2017-08-08T18:00:28Z</cp:lastPrinted>
  <dcterms:created xsi:type="dcterms:W3CDTF">2017-07-19T22:46:27Z</dcterms:created>
  <dcterms:modified xsi:type="dcterms:W3CDTF">2017-08-08T18:08:46Z</dcterms:modified>
</cp:coreProperties>
</file>